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20"/>
  </p:notesMasterIdLst>
  <p:handoutMasterIdLst>
    <p:handoutMasterId r:id="rId21"/>
  </p:handoutMasterIdLst>
  <p:sldIdLst>
    <p:sldId id="464" r:id="rId2"/>
    <p:sldId id="466" r:id="rId3"/>
    <p:sldId id="467" r:id="rId4"/>
    <p:sldId id="468" r:id="rId5"/>
    <p:sldId id="449" r:id="rId6"/>
    <p:sldId id="453" r:id="rId7"/>
    <p:sldId id="472" r:id="rId8"/>
    <p:sldId id="455" r:id="rId9"/>
    <p:sldId id="454" r:id="rId10"/>
    <p:sldId id="452" r:id="rId11"/>
    <p:sldId id="459" r:id="rId12"/>
    <p:sldId id="470" r:id="rId13"/>
    <p:sldId id="450" r:id="rId14"/>
    <p:sldId id="451" r:id="rId15"/>
    <p:sldId id="456" r:id="rId16"/>
    <p:sldId id="457" r:id="rId17"/>
    <p:sldId id="458" r:id="rId18"/>
    <p:sldId id="447" r:id="rId19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B9B700-935D-8AAC-0E44-2CD76E92EA16}" name="Vörösné Nádházi Krisztina" initials="VK" userId="S::nadhazi.krisztina@ikk.hu::bc52016a-60fd-42d9-866a-4c9b5589b5dd" providerId="AD"/>
  <p188:author id="{31FA85AD-A5A2-6776-51F9-93FF3E18167B}" name="Surányi Anita" initials="SA" userId="S::balogh.anita@ikk.hu::e6b2f721-2de6-4f7f-851e-850ec2ebf21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95C"/>
    <a:srgbClr val="12274D"/>
    <a:srgbClr val="FFC55D"/>
    <a:srgbClr val="0084F4"/>
    <a:srgbClr val="E74C88"/>
    <a:srgbClr val="8FF0C7"/>
    <a:srgbClr val="FFD489"/>
    <a:srgbClr val="D5E9FA"/>
    <a:srgbClr val="FFE4B5"/>
    <a:srgbClr val="09DE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653" autoAdjust="0"/>
    <p:restoredTop sz="95226" autoAdjust="0"/>
  </p:normalViewPr>
  <p:slideViewPr>
    <p:cSldViewPr snapToGrid="0" snapToObjects="1" showGuides="1">
      <p:cViewPr varScale="1">
        <p:scale>
          <a:sx n="42" d="100"/>
          <a:sy n="42" d="100"/>
        </p:scale>
        <p:origin x="16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11/20/2025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Mezőgazdaság és erdészet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468178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5" y="1387738"/>
            <a:ext cx="20671541" cy="75901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5 0810 17 03 </a:t>
            </a:r>
            <a:r>
              <a:rPr lang="hu-HU" b="1" dirty="0"/>
              <a:t> Földmérő, földügyi és térinformatikai technikus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D95FB916-C9DB-79C8-0F4D-5056A6136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561042"/>
              </p:ext>
            </p:extLst>
          </p:nvPr>
        </p:nvGraphicFramePr>
        <p:xfrm>
          <a:off x="1663525" y="2874218"/>
          <a:ext cx="20367738" cy="281381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498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u="none" dirty="0">
                          <a:latin typeface="Franklin Gothic Book" panose="020B0503020102020204" pitchFamily="34" charset="0"/>
                        </a:rPr>
                        <a:t>A központi interaktív vizsga témakörében kisebb kiegészítések, pontosítások történtek (és/vagy UTM; domborzattan, távérzékelés alkalmazási területei, műveletek térbeli adatokkal).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0498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u="none" dirty="0">
                          <a:latin typeface="Franklin Gothic Book" panose="020B0503020102020204" pitchFamily="34" charset="0"/>
                        </a:rPr>
                        <a:t>(B) A TAKAROS helyett: érvényes jogszabályban meghatározott ingatlan-nyilvántartási rendszer.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8531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EFCB3542-D141-6740-37D1-381DFDA814F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777" y="1180983"/>
            <a:ext cx="20443439" cy="836020"/>
          </a:xfrm>
        </p:spPr>
        <p:txBody>
          <a:bodyPr/>
          <a:lstStyle/>
          <a:p>
            <a:r>
              <a:rPr lang="hu-HU" b="1" dirty="0"/>
              <a:t>4 0811 17 04  Gazda</a:t>
            </a:r>
            <a:endParaRPr lang="hu-HU" sz="8000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D21C35C5-99CD-4BF1-A4C9-3211B36FC8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504542"/>
              </p:ext>
            </p:extLst>
          </p:nvPr>
        </p:nvGraphicFramePr>
        <p:xfrm>
          <a:off x="1710777" y="2382763"/>
          <a:ext cx="21231013" cy="921434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32806">
                  <a:extLst>
                    <a:ext uri="{9D8B030D-6E8A-4147-A177-3AD203B41FA5}">
                      <a16:colId xmlns:a16="http://schemas.microsoft.com/office/drawing/2014/main" val="3152047209"/>
                    </a:ext>
                  </a:extLst>
                </a:gridCol>
                <a:gridCol w="16398207">
                  <a:extLst>
                    <a:ext uri="{9D8B030D-6E8A-4147-A177-3AD203B41FA5}">
                      <a16:colId xmlns:a16="http://schemas.microsoft.com/office/drawing/2014/main" val="1353306502"/>
                    </a:ext>
                  </a:extLst>
                </a:gridCol>
              </a:tblGrid>
              <a:tr h="7398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12766"/>
                  </a:ext>
                </a:extLst>
              </a:tr>
              <a:tr h="623861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4.2.1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Pályaalkalmassági vizsgálat a szakirányú oktatás megkezdése előtt: Járművezetéshez szükséges egészségügyi alkalmasság. – A Növénytermesztő és az Állattenyésztő szakmairányban.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7771182"/>
                  </a:ext>
                </a:extLst>
              </a:tr>
              <a:tr h="806795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8.2.3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szakmához kötődő további sajátos követelmények: pontosításra került a szükséges jogosítvány szövegezése.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5892235"/>
                  </a:ext>
                </a:extLst>
              </a:tr>
              <a:tr h="73567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Állattenyésztő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87047789"/>
                  </a:ext>
                </a:extLst>
              </a:tr>
              <a:tr h="7705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Állattenyésztő szakmairány portfóliójában maximalizálva lett az oldalszám (25 oldalban).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1759009"/>
                  </a:ext>
                </a:extLst>
              </a:tr>
              <a:tr h="8940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Állattenyésztő szakmairányban a projektvizsga 15 perccel rövidebb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0476980"/>
                  </a:ext>
                </a:extLst>
              </a:tr>
              <a:tr h="4604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Állattenyésztő szakmairány projektfeladat vizsgatevékenységének értékelési szempontjai 10%-ot nem meghaladó mértékben módosultak.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8027734"/>
                  </a:ext>
                </a:extLst>
              </a:tr>
              <a:tr h="76743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Növénytermesztő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85631878"/>
                  </a:ext>
                </a:extLst>
              </a:tr>
              <a:tr h="568075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Növénytermesztő szakmairányba három új FEOR-szám és megnevezés került be: Zöldségtermesztő, Szőlő-, gyümölcstermesztő, Egyéb növénytermesztési foglalkozású.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933479"/>
                  </a:ext>
                </a:extLst>
              </a:tr>
              <a:tr h="5680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Növénytermesztő szakmairány portfóliójában maximalizálva lett az oldalszám (25 oldalban).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8394225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Növénytermesztő szakmairányban a projektvizsga 15 perccel rövidebb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3637388"/>
                  </a:ext>
                </a:extLst>
              </a:tr>
              <a:tr h="3780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Növénytermesztő szakmairányban a projektfeladat vizsgatevékenység értékelési szempontjai 10%-ot nem meghaladó mértékben módosultak.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83719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01603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EFCB3542-D141-6740-37D1-381DFDA814F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777" y="1180983"/>
            <a:ext cx="20443439" cy="978260"/>
          </a:xfrm>
        </p:spPr>
        <p:txBody>
          <a:bodyPr/>
          <a:lstStyle/>
          <a:p>
            <a:r>
              <a:rPr lang="hu-HU" b="1" dirty="0"/>
              <a:t>4 0811 17 04  Gazda</a:t>
            </a:r>
            <a:endParaRPr lang="hu-HU" sz="8000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D21C35C5-99CD-4BF1-A4C9-3211B36FC8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32049"/>
              </p:ext>
            </p:extLst>
          </p:nvPr>
        </p:nvGraphicFramePr>
        <p:xfrm>
          <a:off x="1710777" y="2525003"/>
          <a:ext cx="21231013" cy="951697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32806">
                  <a:extLst>
                    <a:ext uri="{9D8B030D-6E8A-4147-A177-3AD203B41FA5}">
                      <a16:colId xmlns:a16="http://schemas.microsoft.com/office/drawing/2014/main" val="3152047209"/>
                    </a:ext>
                  </a:extLst>
                </a:gridCol>
                <a:gridCol w="16398207">
                  <a:extLst>
                    <a:ext uri="{9D8B030D-6E8A-4147-A177-3AD203B41FA5}">
                      <a16:colId xmlns:a16="http://schemas.microsoft.com/office/drawing/2014/main" val="1353306502"/>
                    </a:ext>
                  </a:extLst>
                </a:gridCol>
              </a:tblGrid>
              <a:tr h="7398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12766"/>
                  </a:ext>
                </a:extLst>
              </a:tr>
              <a:tr h="79433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Lovász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90680168"/>
                  </a:ext>
                </a:extLst>
              </a:tr>
              <a:tr h="102084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8.21.2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Lovász szakmairány interaktív vizsgájából kikerült a feleletalkotó feladattípus (az elektronikus vizsgarendszerben ez a típus nem alkalmazható).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48897"/>
                  </a:ext>
                </a:extLst>
              </a:tr>
              <a:tr h="8737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Lovász szakmairányban a projektvizsga 5 perccel rövidebb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1306146"/>
                  </a:ext>
                </a:extLst>
              </a:tr>
              <a:tr h="62386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vizsgatevékenységek megszervezésére, azok vizsgaidőpontjaira, a vizsgaidőszakokra vonatkozó sajátos feltételekhez bekerült: „A Lovász szakmairány esetében (sajátosságai miatt), ha a tanulói vizsgalétszám indokolja, célszerű a szakmai vizsga projektfeladatát két vagy több naposra tervezni”.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5829575"/>
                  </a:ext>
                </a:extLst>
              </a:tr>
              <a:tr h="86534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Állatgondozó részszakma, Aranykalászos gazda részszakma és Mezőgazdasági munkás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57734735"/>
                  </a:ext>
                </a:extLst>
              </a:tr>
              <a:tr h="933762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részszakmákban lényegi változtatások nem történtek.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9176616"/>
                  </a:ext>
                </a:extLst>
              </a:tr>
              <a:tr h="974402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rendszerben: Aranykalászos gazda részszakma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2024.04.09.; alkalmazás kezdete: 2024.09.01.)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8FF0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634261"/>
                  </a:ext>
                </a:extLst>
              </a:tr>
              <a:tr h="6326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10.4.2.1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Foglalkozás-egészségügyi alkalmassági vizsgálat: szükséges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Pályaalkalmassági vizsgálat: Járművezetéshez szükséges egészségügyi alkalmasság (új előírás)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175601"/>
                  </a:ext>
                </a:extLst>
              </a:tr>
              <a:tr h="6326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Szakmai vizsgára bocsátás feltétele: a részszakma megszerzésére irányuló képzés teljesítése. A szakmai vizsga megkezdésének előfeltétele a T járműkategóriára korlátozás nélkül, vagy B járműkategóriára érvényes vezetői engedély megléte. (új előírás)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7526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685769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8385" y="1289921"/>
            <a:ext cx="20045007" cy="911412"/>
          </a:xfrm>
        </p:spPr>
        <p:txBody>
          <a:bodyPr/>
          <a:lstStyle/>
          <a:p>
            <a:r>
              <a:rPr lang="hu-HU" sz="6600" b="1" dirty="0"/>
              <a:t>4 0812 17 05 Kertész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3017FD8-98B1-764E-CBC5-2C9FEDD9E6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012576"/>
              </p:ext>
            </p:extLst>
          </p:nvPr>
        </p:nvGraphicFramePr>
        <p:xfrm>
          <a:off x="1718384" y="2849460"/>
          <a:ext cx="20877455" cy="725621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2324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25131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758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2285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vizsgából a feladattípusoknál kikerült, hogy egyenlő arányban kell szerepelniük, mert túlszabályozott volt, továbbá kikerült a reláció analízis feladattípus a korábbi tapasztalatokra alapozva.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97035"/>
                  </a:ext>
                </a:extLst>
              </a:tr>
              <a:tr h="853240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Növényházi munkás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39630566"/>
                  </a:ext>
                </a:extLst>
              </a:tr>
              <a:tr h="9934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10.7.2.2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projektfeladatában pontosításra került, hogy csak magyar nyelven kell megnevezni a növénylistából felismert növényeket.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5128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Kerti munkás részszakma 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03027748"/>
                  </a:ext>
                </a:extLst>
              </a:tr>
              <a:tr h="8512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11.7.2.3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projektfeladatának időtartama módosításra került (2022.09.12-i változatban hibásan szerepelt).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85128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2024.04.09.; alkalmazás kezdete: 2024.09.01.)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91801581"/>
                  </a:ext>
                </a:extLst>
              </a:tr>
              <a:tr h="8512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Egybefüggő szakmai gyakorlat óraszámának emelkedése (70 óráról 140 órára).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09241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7585" y="1289921"/>
            <a:ext cx="20443439" cy="728532"/>
          </a:xfrm>
        </p:spPr>
        <p:txBody>
          <a:bodyPr/>
          <a:lstStyle/>
          <a:p>
            <a:pPr fontAlgn="ctr" hangingPunct="1"/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5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0812</a:t>
            </a:r>
            <a:r>
              <a:rPr lang="hu-HU" b="1" dirty="0"/>
              <a:t> 17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06</a:t>
            </a:r>
            <a:r>
              <a:rPr lang="hu-HU" b="1" dirty="0"/>
              <a:t> Kertésztechnikus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82B575BD-67E5-16C6-0053-BAB66EF716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734748"/>
              </p:ext>
            </p:extLst>
          </p:nvPr>
        </p:nvGraphicFramePr>
        <p:xfrm>
          <a:off x="1644550" y="2594748"/>
          <a:ext cx="21337370" cy="826459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5701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48035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73879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Gyümölcstermesztő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1061419"/>
                  </a:ext>
                </a:extLst>
              </a:tr>
              <a:tr h="8104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8.22.3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vizsgaidőtartam korrigálva lett 170 percről 200 percre - hibajavítás, pontosítás.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72869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Zöldségtermesztő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33844197"/>
                  </a:ext>
                </a:extLst>
              </a:tr>
              <a:tr h="14476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8.40.2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projektfeladatban összehangolásra került a kollekcióban szereplő növénylista száma: 40 db. Korábban 50 db. volt, de a pontos felsorolásban csak 40 szerepelt, ez került átvezetésre. 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végrehajtására meghatározott időtartam is pontosításra került, hibajavítás.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11222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8..40.3 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projektfeladatában a vizsgatevékenység végrehajtására rendelkezésre álló időtartam a B vizsgarésznél helytelenül szerepelt, ez javítva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635336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Faiskolai kertész részszakma, Parkgondozó részszakma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665058825"/>
                  </a:ext>
                </a:extLst>
              </a:tr>
              <a:tr h="678736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A részszakmákban lényegi változtatások nem történtek.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3208511"/>
                  </a:ext>
                </a:extLst>
              </a:tr>
              <a:tr h="678736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2024.04.09.; alkalmazás kezdete: 2024.09.01.)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45423707"/>
                  </a:ext>
                </a:extLst>
              </a:tr>
              <a:tr h="6787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Egybefüggő szakmai gyakorlat óraszámának emelkedése (70 óráról 140 órára).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0095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E4EE37D2-034A-8068-0ED5-2B74E90C22E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42092" y="1387736"/>
            <a:ext cx="20443439" cy="728532"/>
          </a:xfrm>
        </p:spPr>
        <p:txBody>
          <a:bodyPr/>
          <a:lstStyle/>
          <a:p>
            <a:r>
              <a:rPr lang="hu-HU" b="1" dirty="0"/>
              <a:t>4 0810 17 07  Mezőgazdasági gépész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F901ACF-9D89-E1E6-AEBC-FCE89E0780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46237"/>
              </p:ext>
            </p:extLst>
          </p:nvPr>
        </p:nvGraphicFramePr>
        <p:xfrm>
          <a:off x="1663526" y="2817963"/>
          <a:ext cx="20937893" cy="627831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90541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3248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559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4.2.2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Bekerült a pályaalkalmassági vizsgálat a szakirányú oktatás megkezdése előtt: Járművezetéshez szükséges egészségügyi alkalmasság.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8906385"/>
                  </a:ext>
                </a:extLst>
              </a:tr>
              <a:tr h="12716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követelményeiben a precíziós mezőgazdasági termeléshez kapcsolódó szoftverek hangsúlyosabb megjelenítése.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3928543"/>
                  </a:ext>
                </a:extLst>
              </a:tr>
              <a:tr h="10233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8.3.2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 követelményeiben a precíziós mezőgazdasági termeléshez kapcsolódó szoftverek hangsúlyosabb megjelenítése.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11712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8.4.2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B. rész: Portfólió csak számítógéppel készíthető (munkanaplókat elég szkennelni) C: szakmai számítás került a munkaműveletekbe a gyakorlat helyszínén végzett vizsgamunkába.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  <a:tr h="11712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10%-ot nem meghaladó változások a portfólió és a gyakorlat helyszínén végzett vizsgamunka (B) és C)) értékelésében.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0662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817098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3B2AAA-D9DB-A2A6-DAC5-16C517B0F89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01868"/>
            <a:ext cx="20443439" cy="708212"/>
          </a:xfrm>
        </p:spPr>
        <p:txBody>
          <a:bodyPr/>
          <a:lstStyle/>
          <a:p>
            <a:r>
              <a:rPr lang="hu-HU" b="1" dirty="0"/>
              <a:t>5 0810 17 08  Mezőgazdasági gépésztechnikus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C46549D9-7916-89BB-7B66-72F6947FE4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9506"/>
              </p:ext>
            </p:extLst>
          </p:nvPr>
        </p:nvGraphicFramePr>
        <p:xfrm>
          <a:off x="1695363" y="2579578"/>
          <a:ext cx="20993274" cy="835788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7868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214586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492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510057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u="none" dirty="0">
                          <a:latin typeface="Franklin Gothic Book" panose="020B0503020102020204" pitchFamily="34" charset="0"/>
                        </a:rPr>
                        <a:t>8.2.3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Szakmához kötődő további sajátos követelmények tartalmilag nem változott, csak átfogalmazásra, pontosításra került: </a:t>
                      </a:r>
                      <a:r>
                        <a:rPr lang="hu-HU" sz="270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vontató vezetésére érvényes korlátozás nélküli vezetői engedély (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</a:t>
                      </a:r>
                      <a:r>
                        <a:rPr lang="hu-HU" sz="270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vagy C+E, vagy C1+E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kategória</a:t>
                      </a:r>
                      <a:r>
                        <a:rPr lang="hu-HU" sz="270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korlátlan vezetéséhez elégséges és szükséges jogosítvány</a:t>
                      </a:r>
                      <a:r>
                        <a:rPr lang="hu-HU" sz="270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)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megléte.</a:t>
                      </a:r>
                      <a:endParaRPr lang="hu-HU" sz="27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2299754"/>
                  </a:ext>
                </a:extLst>
              </a:tr>
              <a:tr h="75821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8.3.2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Központi interaktív vizsgában feleletválasztásos feladat, ami szakmai számítás is lehet és a vizsgatevékenységen belül legfeljebb 10%-át teheti ki a kérdések számának.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8.4.2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Projektfeladat 1. részben pontosítások kerültek be, 2, részbe kiegészítések: . mezőgazdasági gép/gépcsoport karbantartásával, üzemeltetésével, szerelésével, javításával kapcsolatos egyéni munkáját,…tevékenységeket, különös tekintettel a precíziós eszközök alkalmazására.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623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8.4.3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vizsgatevékenység végrehajtására rendelkezésre álló idő 270 percről 260 percre módosult.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7924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8.4.5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projektvizsga értékelésben 10%-ot meg nem haladó módosítások.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szakmai vizsga vizsgatevékenységeinek lebonyolításához szükséges személyi feltételek kiegészítésre kerültek: „Gépüzemfenntartás vizsgarészhez olyan oktató vagy szakember jelenléte, aki az esetleges műszaki problémákat, géphibákat képes elhárítani, kijavítani.”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603097"/>
                  </a:ext>
                </a:extLst>
              </a:tr>
              <a:tr h="12289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szakmai vizsgán a számítási feladatok megoldásához nem programozható zsebszámológép, papír és íróeszköz használható.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70288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6602303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4B1ADF1E-75B3-40F4-8172-04386FAD339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175870"/>
            <a:ext cx="20443439" cy="830132"/>
          </a:xfrm>
        </p:spPr>
        <p:txBody>
          <a:bodyPr/>
          <a:lstStyle/>
          <a:p>
            <a:r>
              <a:rPr lang="hu-HU" b="1" dirty="0"/>
              <a:t>5 0811 17 09  Mezőgazdasági technikus</a:t>
            </a:r>
            <a:endParaRPr lang="hu-HU" sz="8000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917497D1-B277-5E2A-4C03-4C00AAE8F3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095367"/>
              </p:ext>
            </p:extLst>
          </p:nvPr>
        </p:nvGraphicFramePr>
        <p:xfrm>
          <a:off x="1663526" y="2532620"/>
          <a:ext cx="21135514" cy="822422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52695">
                  <a:extLst>
                    <a:ext uri="{9D8B030D-6E8A-4147-A177-3AD203B41FA5}">
                      <a16:colId xmlns:a16="http://schemas.microsoft.com/office/drawing/2014/main" val="878431279"/>
                    </a:ext>
                  </a:extLst>
                </a:gridCol>
                <a:gridCol w="16282819">
                  <a:extLst>
                    <a:ext uri="{9D8B030D-6E8A-4147-A177-3AD203B41FA5}">
                      <a16:colId xmlns:a16="http://schemas.microsoft.com/office/drawing/2014/main" val="288148857"/>
                    </a:ext>
                  </a:extLst>
                </a:gridCol>
              </a:tblGrid>
              <a:tr h="83065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551364"/>
                  </a:ext>
                </a:extLst>
              </a:tr>
              <a:tr h="97009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3.1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defTabSz="1828800" rtl="0" eaLnBrk="1" latinLnBrk="0" hangingPunct="1"/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Növénytermesztő szakmairányba két új FEOR-szám és megnevezés került be: Zöldségtermesztő és a Szőlő-, gyümölcstermesztő.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7566329"/>
                  </a:ext>
                </a:extLst>
              </a:tr>
              <a:tr h="9700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4.2.2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Bekerült a pályaalkalmassági vizsgálat a szakirányú oktatás megkezdése előtt: Járművezetéshez szükséges egészségügyi alkalmasság.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1692852"/>
                  </a:ext>
                </a:extLst>
              </a:tr>
              <a:tr h="810565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5.2 és 5.3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Mindkét szakmairány eszközjegyzékében módosult a GPS -&gt; GNSS helymeghatározó rendszerre.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4943386"/>
                  </a:ext>
                </a:extLst>
              </a:tr>
              <a:tr h="19533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8.2.3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szakmához kötődő további sajátos követelményekben pontosításra került a szükséges jogosítvány szövegezése: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vontató vezetésére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szakmai vizsga megkezdésének előfeltétele a T járműkategóriára korlátozás nélkül, vagy B járműkategóriára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érvényes vezetői engedély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(T, illetve C+E, C1+E kategória vagy B kategória).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megléte.</a:t>
                      </a:r>
                      <a:endParaRPr lang="hu-HU" sz="2700" b="0" i="0" kern="1200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415998"/>
                  </a:ext>
                </a:extLst>
              </a:tr>
              <a:tr h="8549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 és 8.13.3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Mindkét szakmairány projektvizsgájában a vizsgarész arányokban kisebb változtatás.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4388139"/>
                  </a:ext>
                </a:extLst>
              </a:tr>
              <a:tr h="91728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2024.04.09.; alkalmazás kezdete: 2024.09.01.)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24447795"/>
                  </a:ext>
                </a:extLst>
              </a:tr>
              <a:tr h="9172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Portfóliót érintő változtatások (formai előírások, egyértelműsítések).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3563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024133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Nonprofit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772625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 dirty="0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Mezőgazdaság és erdészet ágazathoz tartozó szakmák képzési és kimeneti követelményei 2024.02.05-én,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hu-HU" sz="3100" dirty="0"/>
              <a:t>A Gazda, Kertésztechnikus, Kertész, Mezőgazdasági technikus és az Erdésztechnikus szakma esetében a felmenő rendszerben bevezetésre kerülő változtatásokat a KKK 2024.04.09-én közzétett verziója tartalmazza, és a 2024/2025-ös tanév első napjától alkalmazandó.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 dirty="0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5" y="2200755"/>
            <a:ext cx="21167364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72988"/>
            <a:ext cx="20443439" cy="826745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405400"/>
              </p:ext>
            </p:extLst>
          </p:nvPr>
        </p:nvGraphicFramePr>
        <p:xfrm>
          <a:off x="1663526" y="2580038"/>
          <a:ext cx="21135513" cy="8244491"/>
        </p:xfrm>
        <a:graphic>
          <a:graphicData uri="http://schemas.openxmlformats.org/drawingml/2006/table">
            <a:tbl>
              <a:tblPr/>
              <a:tblGrid>
                <a:gridCol w="2963338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468880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048256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056283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698271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988094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195230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717161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858106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8464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93674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Erdőművelő-fakitermelő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Erdőművelő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9189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Erdésztechnikus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Vadgazdálkodás,  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Erdőgazdálkodás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5876809"/>
                  </a:ext>
                </a:extLst>
              </a:tr>
              <a:tr h="13784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Földmérő, földügyi és térinformatikai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400639"/>
                  </a:ext>
                </a:extLst>
              </a:tr>
              <a:tr h="13869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Gazda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Állattenyésztő,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Lovász,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Növénytermesztő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Állatgondozó,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Aranykalászos gazda, Mezőgazdasági munkás,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0684380"/>
                  </a:ext>
                </a:extLst>
              </a:tr>
              <a:tr h="91894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Kertész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Kerti munkás,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Növényházi munkás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42344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72333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72988"/>
            <a:ext cx="20443439" cy="826745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777840"/>
              </p:ext>
            </p:extLst>
          </p:nvPr>
        </p:nvGraphicFramePr>
        <p:xfrm>
          <a:off x="1755648" y="2275238"/>
          <a:ext cx="21009524" cy="9715996"/>
        </p:xfrm>
        <a:graphic>
          <a:graphicData uri="http://schemas.openxmlformats.org/drawingml/2006/table">
            <a:tbl>
              <a:tblPr/>
              <a:tblGrid>
                <a:gridCol w="2414016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468880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121408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239195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722763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261802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767328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014132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687418"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8885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308576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Kertésztechnikus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Dísznövénytermesztő, virágkötő, Gyógynövénytermesztő, Gyümölcstermesztő, Parképítő és –fenntartó, Zöldségtermesztő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Faiskolai kertész,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Parkgondozó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3953865"/>
                  </a:ext>
                </a:extLst>
              </a:tr>
              <a:tr h="9399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gépész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2814698"/>
                  </a:ext>
                </a:extLst>
              </a:tr>
              <a:tr h="9399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gépésztechnikus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4594284"/>
                  </a:ext>
                </a:extLst>
              </a:tr>
              <a:tr h="9399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Állattenyésztő, Növénytermesztő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66180"/>
                  </a:ext>
                </a:extLst>
              </a:tr>
              <a:tr h="93993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 és erdészet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Állategészségügyi és élelmiszerbiztonsági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9145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988039"/>
              </p:ext>
            </p:extLst>
          </p:nvPr>
        </p:nvGraphicFramePr>
        <p:xfrm>
          <a:off x="1663526" y="2805646"/>
          <a:ext cx="21056949" cy="101005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042074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2824480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2783840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2783840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3860800">
                  <a:extLst>
                    <a:ext uri="{9D8B030D-6E8A-4147-A177-3AD203B41FA5}">
                      <a16:colId xmlns:a16="http://schemas.microsoft.com/office/drawing/2014/main" val="3023504675"/>
                    </a:ext>
                  </a:extLst>
                </a:gridCol>
                <a:gridCol w="3761915">
                  <a:extLst>
                    <a:ext uri="{9D8B030D-6E8A-4147-A177-3AD203B41FA5}">
                      <a16:colId xmlns:a16="http://schemas.microsoft.com/office/drawing/2014/main" val="1886771196"/>
                    </a:ext>
                  </a:extLst>
                </a:gridCol>
              </a:tblGrid>
              <a:tr h="69151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u="none" strike="noStrike" dirty="0"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5E9F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400" b="1" u="none" strike="noStrike" dirty="0"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5E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751502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5.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563247"/>
                  </a:ext>
                </a:extLst>
              </a:tr>
              <a:tr h="11636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Erdésztechnikus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2024.09.01.</a:t>
                      </a:r>
                    </a:p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(Közzétéve: 2024.04.09.)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700" b="0" i="0" u="none" strike="noStrike" dirty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4750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Erdőművelő-fakitermelő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0626633"/>
                  </a:ext>
                </a:extLst>
              </a:tr>
              <a:tr h="77912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Földmérő, földügyi és térinformatikai 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3109805"/>
                  </a:ext>
                </a:extLst>
              </a:tr>
              <a:tr h="6800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Gazda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7449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Kertész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2023.09.07.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11636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Kertésztechnikus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4750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Mezőgazdasági gépész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4750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Mezőgazdasági gépésztechnikus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  <a:tr h="11636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Mezőgazdasági 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2024.02.05.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  <a:tr h="11636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Állategészségügyi és élelmiszerbiztonsági 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2025.11.21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Közzétéve</a:t>
                      </a: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: 2025.11.20.)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8158166"/>
                  </a:ext>
                </a:extLst>
              </a:tr>
            </a:tbl>
          </a:graphicData>
        </a:graphic>
      </p:graphicFrame>
      <p:sp>
        <p:nvSpPr>
          <p:cNvPr id="4" name="Szöveg helye 1">
            <a:extLst>
              <a:ext uri="{FF2B5EF4-FFF2-40B4-BE49-F238E27FC236}">
                <a16:creationId xmlns:a16="http://schemas.microsoft.com/office/drawing/2014/main" id="{E8920B2D-0872-30C6-4574-A0AECC52865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2011546-22C9-106C-D4C5-D6D75FC0BD2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35602"/>
            <a:ext cx="20443439" cy="1024826"/>
          </a:xfrm>
        </p:spPr>
        <p:txBody>
          <a:bodyPr/>
          <a:lstStyle/>
          <a:p>
            <a:r>
              <a:rPr lang="hu-HU" b="1" dirty="0"/>
              <a:t>Az ágazat minden szakmáját érintő változások</a:t>
            </a:r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682BD616-8970-5E99-D4EC-43C7921F4D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703930"/>
              </p:ext>
            </p:extLst>
          </p:nvPr>
        </p:nvGraphicFramePr>
        <p:xfrm>
          <a:off x="1663526" y="2626424"/>
          <a:ext cx="20891674" cy="348182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5561">
                  <a:extLst>
                    <a:ext uri="{9D8B030D-6E8A-4147-A177-3AD203B41FA5}">
                      <a16:colId xmlns:a16="http://schemas.microsoft.com/office/drawing/2014/main" val="2520925931"/>
                    </a:ext>
                  </a:extLst>
                </a:gridCol>
                <a:gridCol w="16136113">
                  <a:extLst>
                    <a:ext uri="{9D8B030D-6E8A-4147-A177-3AD203B41FA5}">
                      <a16:colId xmlns:a16="http://schemas.microsoft.com/office/drawing/2014/main" val="2393207807"/>
                    </a:ext>
                  </a:extLst>
                </a:gridCol>
              </a:tblGrid>
              <a:tr h="8503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099205"/>
                  </a:ext>
                </a:extLst>
              </a:tr>
              <a:tr h="1315739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7.3.2</a:t>
                      </a:r>
                      <a:endParaRPr lang="hu-HU" sz="2700" b="0" i="0" u="sng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Minimális változtatás, kiegészítés az alapvizsgában (földmérési feladatok is lehetnek, nem éghajlati hanem meteorológiai mérések).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7667093"/>
                  </a:ext>
                </a:extLst>
              </a:tr>
              <a:tr h="13157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8.8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ágazati alapvizsga szakmai vizsgába történő beszámítása igazításra került a jogszabályi előíráshoz (5%-ról 10%-ra)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3010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248508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FECC15F-4C23-CCEE-001D-BEBE5D11FEE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3086" y="1225176"/>
            <a:ext cx="20443439" cy="748852"/>
          </a:xfrm>
        </p:spPr>
        <p:txBody>
          <a:bodyPr/>
          <a:lstStyle/>
          <a:p>
            <a:r>
              <a:rPr lang="hu-HU" b="1" dirty="0"/>
              <a:t>4 0821 17 01  Erdőművelő-fakitermelő </a:t>
            </a:r>
            <a:endParaRPr lang="hu-HU" sz="8000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EA1CB8D2-0593-7239-F0FC-EEF36543A6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106888"/>
              </p:ext>
            </p:extLst>
          </p:nvPr>
        </p:nvGraphicFramePr>
        <p:xfrm>
          <a:off x="1663526" y="2522668"/>
          <a:ext cx="21216794" cy="827745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2956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387226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873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1148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4.2.1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Pályaalkalmassági vizsgálat a szakirányú oktatás megkezdése előtt: Járművezetéshez szükséges egészségügyi alkalmasság.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0261031"/>
                  </a:ext>
                </a:extLst>
              </a:tr>
              <a:tr h="11148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Szakirányú oktatás szakmai követelményeinek 6-os sora pontosításra, kiegészítésre került: „Ügyel a hatékony és optimális választékolás elvégzésére.”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7381002"/>
                  </a:ext>
                </a:extLst>
              </a:tr>
              <a:tr h="159154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8.2.3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lvl="2" algn="just"/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Szakmához kötődő további sajátos követelmények tartalmilag nem változtak csak átfogalmazásra, pontosításra kerültek: A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mezőgazdasági vontató vezetésére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szakmai vizsga megkezdésének előfeltétele a T járműkategóriára korlátozás nélkül, vagy B járműkategóriára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érvényes vezetői engedély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megszerzése (T vagy B kategória), amelyet a vizsga megkezdése előtt a vizsgabizottságnak be kell mutatni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megléte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6436330"/>
                  </a:ext>
                </a:extLst>
              </a:tr>
              <a:tr h="10036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diaszáma maximálva lett 20 diában.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738183"/>
                  </a:ext>
                </a:extLst>
              </a:tr>
              <a:tr h="10036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bemutatása 5%-kal nagyobb súlyarányt kapott (25% lett), így a többi vizsga súlyaránya is változott, 10%-ot nem meghaladóan.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4339030"/>
                  </a:ext>
                </a:extLst>
              </a:tr>
              <a:tr h="766768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Erdőművelő részszakma 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9328420"/>
                  </a:ext>
                </a:extLst>
              </a:tr>
              <a:tr h="9329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diaszáma maximálva lett 20 diában.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80433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528409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637C18B5-7FC2-529D-DBFF-98D06247CF3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34700" y="1141307"/>
            <a:ext cx="20612814" cy="762000"/>
          </a:xfrm>
        </p:spPr>
        <p:txBody>
          <a:bodyPr/>
          <a:lstStyle/>
          <a:p>
            <a:r>
              <a:rPr lang="hu-HU" b="1" dirty="0"/>
              <a:t>5 0821 17 02  Erdésztechnikus</a:t>
            </a:r>
            <a:endParaRPr lang="hu-HU" sz="8000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05814BE4-7F89-BBB1-060C-CA51BD38B0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493228"/>
              </p:ext>
            </p:extLst>
          </p:nvPr>
        </p:nvGraphicFramePr>
        <p:xfrm>
          <a:off x="1626867" y="2235862"/>
          <a:ext cx="21114600" cy="540276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0630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30829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307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175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4.2.2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Pályaalkalmassági vizsgálat a szakirányú oktatás megkezdése előtt: Járművezetéshez szükséges egészségügyi alkalmasság.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8361943"/>
                  </a:ext>
                </a:extLst>
              </a:tr>
              <a:tr h="933934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Erdőgazdálkodás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911492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8.2.3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2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Szakmához kötődő további sajátos követelmények tartalmilag nem változott csak átfogalmazásra, pontosításra került: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B, vagy 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szakmai vizsga megkezdésének előfeltétele a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 járműkategóriára 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korlátozás nélkül, vagy B járműkategóriára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érvényes vezetői engedély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megléte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amelyet a vizsga megkezdése előtt a vizsgabizottságnak be kell mutatni.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4849321"/>
                  </a:ext>
                </a:extLst>
              </a:tr>
              <a:tr h="578163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2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vizsgában egy új feladattípus került beépítésre: feleletkiegészítés.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2270091"/>
                  </a:ext>
                </a:extLst>
              </a:tr>
              <a:tr h="57584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értékelésének szempontjai: Szakmai tevékenység B/1 Felismerés vizsgarész pontosítása.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</a:tbl>
          </a:graphicData>
        </a:graphic>
      </p:graphicFrame>
      <p:graphicFrame>
        <p:nvGraphicFramePr>
          <p:cNvPr id="3" name="Táblázat 2">
            <a:extLst>
              <a:ext uri="{FF2B5EF4-FFF2-40B4-BE49-F238E27FC236}">
                <a16:creationId xmlns:a16="http://schemas.microsoft.com/office/drawing/2014/main" id="{F60123AC-CA88-0FA1-6A6C-182F6653B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888336"/>
              </p:ext>
            </p:extLst>
          </p:nvPr>
        </p:nvGraphicFramePr>
        <p:xfrm>
          <a:off x="1642533" y="7638626"/>
          <a:ext cx="21114600" cy="499674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0630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30829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65354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Vadgazdálkodás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33891215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8.12.2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vizsgában egy új feladattípus került beépítésre: feleletkiegészítés.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0255343"/>
                  </a:ext>
                </a:extLst>
              </a:tr>
              <a:tr h="8382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8.13.2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projektvizsga B/3 vizsgarészében a korábbi 20 feladat helyett csak 12-15 feladatot kell előkészíteni.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8191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8.13.5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tevékenység B/2 Felismerés vizsgarész pontosítása. A vizsgatevékenység akkor eredményes, ha a vizsgázó a mindhárom vizsgarészt sikeresen teljesítette.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9989403"/>
                  </a:ext>
                </a:extLst>
              </a:tr>
              <a:tr h="819175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2024.04.09.; alkalmazás kezdete: 2024.09.01.)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15060770"/>
                  </a:ext>
                </a:extLst>
              </a:tr>
              <a:tr h="8191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 és 8.12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Mindkét szakmairányában a központi interaktív vizsga kiegészítésre került a szakmai számításos feladattal.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11769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575210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7735</TotalTime>
  <Words>2261</Words>
  <Application>Microsoft Office PowerPoint</Application>
  <PresentationFormat>Egyéni</PresentationFormat>
  <Paragraphs>386</Paragraphs>
  <Slides>18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18</vt:i4>
      </vt:variant>
    </vt:vector>
  </HeadingPairs>
  <TitlesOfParts>
    <vt:vector size="24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Görög Judit</cp:lastModifiedBy>
  <cp:revision>504</cp:revision>
  <dcterms:modified xsi:type="dcterms:W3CDTF">2025-11-20T08:54:54Z</dcterms:modified>
</cp:coreProperties>
</file>